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7C80"/>
    <a:srgbClr val="CCFFCC"/>
    <a:srgbClr val="00BC00"/>
    <a:srgbClr val="66FF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>
      <p:cViewPr varScale="1">
        <p:scale>
          <a:sx n="112" d="100"/>
          <a:sy n="112" d="100"/>
        </p:scale>
        <p:origin x="456" y="-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áfico 6">
            <a:extLst>
              <a:ext uri="{FF2B5EF4-FFF2-40B4-BE49-F238E27FC236}">
                <a16:creationId xmlns:a16="http://schemas.microsoft.com/office/drawing/2014/main" id="{74FDADD5-218E-E0DB-868A-B65738BB5F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4953762" y="-1424178"/>
            <a:ext cx="29768281" cy="911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933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622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áfico 11">
            <a:extLst>
              <a:ext uri="{FF2B5EF4-FFF2-40B4-BE49-F238E27FC236}">
                <a16:creationId xmlns:a16="http://schemas.microsoft.com/office/drawing/2014/main" id="{1D2F15E1-5307-6CB8-E964-B43098B2F4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6379032" y="-2930001"/>
            <a:ext cx="32308798" cy="10779392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16D5909A-1F43-1ACC-7CEF-098518E4B2AF}"/>
              </a:ext>
            </a:extLst>
          </p:cNvPr>
          <p:cNvSpPr txBox="1"/>
          <p:nvPr/>
        </p:nvSpPr>
        <p:spPr>
          <a:xfrm>
            <a:off x="6966857" y="4811066"/>
            <a:ext cx="5167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Titillium Web" panose="00000500000000000000" pitchFamily="2" charset="0"/>
              </a:rPr>
              <a:t>MODELO DE APRESENTAÇÃO</a:t>
            </a:r>
          </a:p>
        </p:txBody>
      </p:sp>
      <p:pic>
        <p:nvPicPr>
          <p:cNvPr id="16" name="Gráfico 15">
            <a:extLst>
              <a:ext uri="{FF2B5EF4-FFF2-40B4-BE49-F238E27FC236}">
                <a16:creationId xmlns:a16="http://schemas.microsoft.com/office/drawing/2014/main" id="{E436AD83-4E65-25E5-6FBA-ED7A561334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7457" y="151056"/>
            <a:ext cx="3137535" cy="3109708"/>
          </a:xfrm>
          <a:prstGeom prst="rect">
            <a:avLst/>
          </a:prstGeom>
        </p:spPr>
      </p:pic>
      <p:pic>
        <p:nvPicPr>
          <p:cNvPr id="18" name="Gráfico 17">
            <a:extLst>
              <a:ext uri="{FF2B5EF4-FFF2-40B4-BE49-F238E27FC236}">
                <a16:creationId xmlns:a16="http://schemas.microsoft.com/office/drawing/2014/main" id="{AEE83C34-B51D-1959-6193-C63337337F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69664" y="151056"/>
            <a:ext cx="7818120" cy="256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04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>
            <a:extLst>
              <a:ext uri="{FF2B5EF4-FFF2-40B4-BE49-F238E27FC236}">
                <a16:creationId xmlns:a16="http://schemas.microsoft.com/office/drawing/2014/main" id="{ECCA8DD5-635A-F3C5-CF66-4DBBE34E4AD5}"/>
              </a:ext>
            </a:extLst>
          </p:cNvPr>
          <p:cNvSpPr txBox="1"/>
          <p:nvPr/>
        </p:nvSpPr>
        <p:spPr>
          <a:xfrm>
            <a:off x="7717484" y="5002135"/>
            <a:ext cx="5167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Titillium Web" panose="00000500000000000000" pitchFamily="2" charset="0"/>
              </a:rPr>
              <a:t>PROPOSTA TÉCNICA</a:t>
            </a:r>
          </a:p>
        </p:txBody>
      </p:sp>
      <p:sp>
        <p:nvSpPr>
          <p:cNvPr id="21" name="CaixaDeTexto 6">
            <a:extLst>
              <a:ext uri="{FF2B5EF4-FFF2-40B4-BE49-F238E27FC236}">
                <a16:creationId xmlns:a16="http://schemas.microsoft.com/office/drawing/2014/main" id="{6CB21C56-E31A-C444-B5B8-FFF3C976EA9C}"/>
              </a:ext>
            </a:extLst>
          </p:cNvPr>
          <p:cNvSpPr txBox="1"/>
          <p:nvPr/>
        </p:nvSpPr>
        <p:spPr>
          <a:xfrm>
            <a:off x="926957" y="556923"/>
            <a:ext cx="1033808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000" dirty="0"/>
              <a:t>Titulo</a:t>
            </a:r>
          </a:p>
          <a:p>
            <a:pPr algn="ctr"/>
            <a:r>
              <a:rPr lang="pt-BR" sz="4000" dirty="0"/>
              <a:t>(colocar o título da proposta em tamanho visível </a:t>
            </a:r>
          </a:p>
          <a:p>
            <a:pPr algn="ctr"/>
            <a:r>
              <a:rPr lang="pt-BR" sz="4000" dirty="0"/>
              <a:t>(fonte 40 ou maior)</a:t>
            </a:r>
          </a:p>
        </p:txBody>
      </p:sp>
      <p:sp>
        <p:nvSpPr>
          <p:cNvPr id="22" name="CaixaDeTexto 12">
            <a:extLst>
              <a:ext uri="{FF2B5EF4-FFF2-40B4-BE49-F238E27FC236}">
                <a16:creationId xmlns:a16="http://schemas.microsoft.com/office/drawing/2014/main" id="{D9AB5427-99A1-3749-AA28-EF3163C49060}"/>
              </a:ext>
            </a:extLst>
          </p:cNvPr>
          <p:cNvSpPr txBox="1"/>
          <p:nvPr/>
        </p:nvSpPr>
        <p:spPr>
          <a:xfrm>
            <a:off x="3153816" y="3198168"/>
            <a:ext cx="5884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i="1" dirty="0"/>
              <a:t>(colocar os nomes do coordenador e da equipe técnica)</a:t>
            </a:r>
          </a:p>
        </p:txBody>
      </p:sp>
    </p:spTree>
    <p:extLst>
      <p:ext uri="{BB962C8B-B14F-4D97-AF65-F5344CB8AC3E}">
        <p14:creationId xmlns:p14="http://schemas.microsoft.com/office/powerpoint/2010/main" val="1869100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3C76271-BE20-0B3D-85D1-CF8E2A03E56C}"/>
              </a:ext>
            </a:extLst>
          </p:cNvPr>
          <p:cNvSpPr txBox="1"/>
          <p:nvPr/>
        </p:nvSpPr>
        <p:spPr>
          <a:xfrm>
            <a:off x="7717484" y="5002135"/>
            <a:ext cx="5167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Titillium Web" panose="00000500000000000000" pitchFamily="2" charset="0"/>
              </a:rPr>
              <a:t>ESCOPO DO</a:t>
            </a:r>
          </a:p>
          <a:p>
            <a:pPr algn="ctr"/>
            <a:r>
              <a:rPr lang="pt-BR" sz="5400" b="1" dirty="0">
                <a:solidFill>
                  <a:schemeClr val="bg1"/>
                </a:solidFill>
                <a:latin typeface="Titillium Web" panose="00000500000000000000" pitchFamily="2" charset="0"/>
              </a:rPr>
              <a:t>PROJETO</a:t>
            </a:r>
          </a:p>
        </p:txBody>
      </p:sp>
      <p:sp>
        <p:nvSpPr>
          <p:cNvPr id="3" name="CaixaDeTexto 6">
            <a:extLst>
              <a:ext uri="{FF2B5EF4-FFF2-40B4-BE49-F238E27FC236}">
                <a16:creationId xmlns:a16="http://schemas.microsoft.com/office/drawing/2014/main" id="{6CB21C56-E31A-C444-B5B8-FFF3C976EA9C}"/>
              </a:ext>
            </a:extLst>
          </p:cNvPr>
          <p:cNvSpPr txBox="1"/>
          <p:nvPr/>
        </p:nvSpPr>
        <p:spPr>
          <a:xfrm>
            <a:off x="402336" y="420624"/>
            <a:ext cx="11320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i="1" dirty="0"/>
              <a:t>(Apresentar detalhadamente o escopo do projeto alinhado com a empresa)</a:t>
            </a:r>
          </a:p>
        </p:txBody>
      </p:sp>
    </p:spTree>
    <p:extLst>
      <p:ext uri="{BB962C8B-B14F-4D97-AF65-F5344CB8AC3E}">
        <p14:creationId xmlns:p14="http://schemas.microsoft.com/office/powerpoint/2010/main" val="120759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3C76271-BE20-0B3D-85D1-CF8E2A03E56C}"/>
              </a:ext>
            </a:extLst>
          </p:cNvPr>
          <p:cNvSpPr txBox="1"/>
          <p:nvPr/>
        </p:nvSpPr>
        <p:spPr>
          <a:xfrm>
            <a:off x="7717484" y="5002135"/>
            <a:ext cx="5167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Titillium Web" panose="00000500000000000000" pitchFamily="2" charset="0"/>
              </a:rPr>
              <a:t>MACRO</a:t>
            </a:r>
          </a:p>
          <a:p>
            <a:pPr algn="ctr"/>
            <a:r>
              <a:rPr lang="pt-BR" sz="5400" b="1" dirty="0">
                <a:solidFill>
                  <a:schemeClr val="bg1"/>
                </a:solidFill>
                <a:latin typeface="Titillium Web" panose="00000500000000000000" pitchFamily="2" charset="0"/>
              </a:rPr>
              <a:t>ENTREGAS</a:t>
            </a:r>
          </a:p>
        </p:txBody>
      </p:sp>
      <p:sp>
        <p:nvSpPr>
          <p:cNvPr id="3" name="CaixaDeTexto 6">
            <a:extLst>
              <a:ext uri="{FF2B5EF4-FFF2-40B4-BE49-F238E27FC236}">
                <a16:creationId xmlns:a16="http://schemas.microsoft.com/office/drawing/2014/main" id="{6CB21C56-E31A-C444-B5B8-FFF3C976EA9C}"/>
              </a:ext>
            </a:extLst>
          </p:cNvPr>
          <p:cNvSpPr txBox="1"/>
          <p:nvPr/>
        </p:nvSpPr>
        <p:spPr>
          <a:xfrm>
            <a:off x="402336" y="420624"/>
            <a:ext cx="11320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dirty="0"/>
              <a:t>(</a:t>
            </a:r>
            <a:r>
              <a:rPr lang="pt-BR" sz="2000" i="1" dirty="0"/>
              <a:t>Apontar o número de </a:t>
            </a:r>
            <a:r>
              <a:rPr lang="pt-BR" sz="2000" i="1" dirty="0" err="1"/>
              <a:t>macroentregas</a:t>
            </a:r>
            <a:r>
              <a:rPr lang="pt-BR" sz="2000" i="1" dirty="0"/>
              <a:t>  e o prazo de cada uma delas. Evidenciar os principais entregáveis de cada etapa)</a:t>
            </a:r>
          </a:p>
          <a:p>
            <a:pPr algn="ctr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712331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3C76271-BE20-0B3D-85D1-CF8E2A03E56C}"/>
              </a:ext>
            </a:extLst>
          </p:cNvPr>
          <p:cNvSpPr txBox="1"/>
          <p:nvPr/>
        </p:nvSpPr>
        <p:spPr>
          <a:xfrm>
            <a:off x="7717484" y="5002135"/>
            <a:ext cx="5167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Titillium Web" panose="00000500000000000000" pitchFamily="2" charset="0"/>
              </a:rPr>
              <a:t>RISCOS DO</a:t>
            </a:r>
          </a:p>
          <a:p>
            <a:pPr algn="ctr"/>
            <a:r>
              <a:rPr lang="pt-BR" sz="5400" b="1" dirty="0">
                <a:solidFill>
                  <a:schemeClr val="bg1"/>
                </a:solidFill>
                <a:latin typeface="Titillium Web" panose="00000500000000000000" pitchFamily="2" charset="0"/>
              </a:rPr>
              <a:t>PROJETO </a:t>
            </a:r>
          </a:p>
        </p:txBody>
      </p:sp>
      <p:sp>
        <p:nvSpPr>
          <p:cNvPr id="3" name="CaixaDeTexto 6">
            <a:extLst>
              <a:ext uri="{FF2B5EF4-FFF2-40B4-BE49-F238E27FC236}">
                <a16:creationId xmlns:a16="http://schemas.microsoft.com/office/drawing/2014/main" id="{6CB21C56-E31A-C444-B5B8-FFF3C976EA9C}"/>
              </a:ext>
            </a:extLst>
          </p:cNvPr>
          <p:cNvSpPr txBox="1"/>
          <p:nvPr/>
        </p:nvSpPr>
        <p:spPr>
          <a:xfrm>
            <a:off x="402336" y="420624"/>
            <a:ext cx="11320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i="1" dirty="0"/>
              <a:t>(apontar os riscos do projetos quando possíveis)</a:t>
            </a:r>
          </a:p>
        </p:txBody>
      </p:sp>
    </p:spTree>
    <p:extLst>
      <p:ext uri="{BB962C8B-B14F-4D97-AF65-F5344CB8AC3E}">
        <p14:creationId xmlns:p14="http://schemas.microsoft.com/office/powerpoint/2010/main" val="3698496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3C76271-BE20-0B3D-85D1-CF8E2A03E56C}"/>
              </a:ext>
            </a:extLst>
          </p:cNvPr>
          <p:cNvSpPr txBox="1"/>
          <p:nvPr/>
        </p:nvSpPr>
        <p:spPr>
          <a:xfrm>
            <a:off x="7717484" y="5002135"/>
            <a:ext cx="5167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Titillium Web" panose="00000500000000000000" pitchFamily="2" charset="0"/>
              </a:rPr>
              <a:t>CUSTO DO</a:t>
            </a:r>
          </a:p>
          <a:p>
            <a:pPr algn="ctr"/>
            <a:r>
              <a:rPr lang="pt-BR" sz="5400" b="1" dirty="0">
                <a:solidFill>
                  <a:schemeClr val="bg1"/>
                </a:solidFill>
                <a:latin typeface="Titillium Web" panose="00000500000000000000" pitchFamily="2" charset="0"/>
              </a:rPr>
              <a:t>PROJETO</a:t>
            </a:r>
          </a:p>
        </p:txBody>
      </p:sp>
      <p:sp>
        <p:nvSpPr>
          <p:cNvPr id="3" name="CaixaDeTexto 6">
            <a:extLst>
              <a:ext uri="{FF2B5EF4-FFF2-40B4-BE49-F238E27FC236}">
                <a16:creationId xmlns:a16="http://schemas.microsoft.com/office/drawing/2014/main" id="{6CB21C56-E31A-C444-B5B8-FFF3C976EA9C}"/>
              </a:ext>
            </a:extLst>
          </p:cNvPr>
          <p:cNvSpPr txBox="1"/>
          <p:nvPr/>
        </p:nvSpPr>
        <p:spPr>
          <a:xfrm>
            <a:off x="402336" y="420624"/>
            <a:ext cx="113202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i="1" dirty="0"/>
              <a:t>(Apontar o custo total do projeto e como o valor será dividido, deixando claro o % de cada uma das partes.</a:t>
            </a:r>
          </a:p>
          <a:p>
            <a:pPr algn="ctr"/>
            <a:r>
              <a:rPr lang="pt-BR" i="1" dirty="0">
                <a:solidFill>
                  <a:srgbClr val="FF0000"/>
                </a:solidFill>
              </a:rPr>
              <a:t>Atente-se que o valor EMBRAPII não pode ser superior a 1/3</a:t>
            </a:r>
            <a:r>
              <a:rPr lang="pt-BR" sz="2000" i="1" dirty="0"/>
              <a:t>)</a:t>
            </a:r>
            <a:endParaRPr lang="pt-BR" i="1" dirty="0"/>
          </a:p>
          <a:p>
            <a:pPr algn="ctr"/>
            <a:endParaRPr lang="pt-BR" sz="2000" i="1" dirty="0"/>
          </a:p>
          <a:p>
            <a:pPr algn="ctr"/>
            <a:r>
              <a:rPr lang="pt-BR" sz="2000" i="1" dirty="0"/>
              <a:t>(Apontar os aportes da empresa, lembrando que os demais recursos só serão aportados após o debitado o valor da empresa.)</a:t>
            </a:r>
          </a:p>
        </p:txBody>
      </p:sp>
    </p:spTree>
    <p:extLst>
      <p:ext uri="{BB962C8B-B14F-4D97-AF65-F5344CB8AC3E}">
        <p14:creationId xmlns:p14="http://schemas.microsoft.com/office/powerpoint/2010/main" val="333700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3C76271-BE20-0B3D-85D1-CF8E2A03E56C}"/>
              </a:ext>
            </a:extLst>
          </p:cNvPr>
          <p:cNvSpPr txBox="1"/>
          <p:nvPr/>
        </p:nvSpPr>
        <p:spPr>
          <a:xfrm>
            <a:off x="7641771" y="5089221"/>
            <a:ext cx="45502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Titillium Web" panose="00000500000000000000" pitchFamily="2" charset="0"/>
              </a:rPr>
              <a:t>PROPRIEDADE</a:t>
            </a:r>
          </a:p>
          <a:p>
            <a:pPr algn="ctr"/>
            <a:r>
              <a:rPr lang="pt-BR" sz="5400" b="1" dirty="0">
                <a:solidFill>
                  <a:schemeClr val="bg1"/>
                </a:solidFill>
                <a:latin typeface="Titillium Web" panose="00000500000000000000" pitchFamily="2" charset="0"/>
              </a:rPr>
              <a:t>INTELECTUAL</a:t>
            </a:r>
          </a:p>
        </p:txBody>
      </p:sp>
      <p:sp>
        <p:nvSpPr>
          <p:cNvPr id="3" name="CaixaDeTexto 6">
            <a:extLst>
              <a:ext uri="{FF2B5EF4-FFF2-40B4-BE49-F238E27FC236}">
                <a16:creationId xmlns:a16="http://schemas.microsoft.com/office/drawing/2014/main" id="{6CB21C56-E31A-C444-B5B8-FFF3C976EA9C}"/>
              </a:ext>
            </a:extLst>
          </p:cNvPr>
          <p:cNvSpPr txBox="1"/>
          <p:nvPr/>
        </p:nvSpPr>
        <p:spPr>
          <a:xfrm>
            <a:off x="402336" y="420624"/>
            <a:ext cx="1132027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i="1" dirty="0"/>
              <a:t>(Explicar que a titularidade padrão, já pré-aprovada internamente, é de 50% para o IFSP e 50% para empresa e que o direito de exploração é assegurado à empresa no APPDI, sendo formalizado em um contrato de transferência de tecnologia/conhecimento ao encerramento do projeto) </a:t>
            </a:r>
          </a:p>
          <a:p>
            <a:pPr algn="ctr"/>
            <a:r>
              <a:rPr lang="pt-BR" i="1" dirty="0">
                <a:solidFill>
                  <a:srgbClr val="FF0000"/>
                </a:solidFill>
              </a:rPr>
              <a:t>Um percentual diferente pode ser proposto, nesse caso é feito uma negociação </a:t>
            </a:r>
            <a:r>
              <a:rPr lang="pt-BR" i="1">
                <a:solidFill>
                  <a:srgbClr val="FF0000"/>
                </a:solidFill>
              </a:rPr>
              <a:t>incluindo a INOVA-IFSP </a:t>
            </a:r>
            <a:endParaRPr lang="pt-BR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575371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215</Words>
  <Application>Microsoft Macintosh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Titillium Web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Dell-</dc:creator>
  <cp:lastModifiedBy>Sergio Vicente de Azevedo</cp:lastModifiedBy>
  <cp:revision>232</cp:revision>
  <dcterms:created xsi:type="dcterms:W3CDTF">2021-05-11T20:07:04Z</dcterms:created>
  <dcterms:modified xsi:type="dcterms:W3CDTF">2023-09-19T14:02:26Z</dcterms:modified>
</cp:coreProperties>
</file>